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0"/>
  </p:notesMasterIdLst>
  <p:sldIdLst>
    <p:sldId id="256" r:id="rId4"/>
    <p:sldId id="261" r:id="rId5"/>
    <p:sldId id="299" r:id="rId6"/>
    <p:sldId id="273" r:id="rId7"/>
    <p:sldId id="300" r:id="rId8"/>
    <p:sldId id="301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7BD"/>
    <a:srgbClr val="69B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6196" autoAdjust="0"/>
  </p:normalViewPr>
  <p:slideViewPr>
    <p:cSldViewPr>
      <p:cViewPr varScale="1">
        <p:scale>
          <a:sx n="150" d="100"/>
          <a:sy n="150" d="100"/>
        </p:scale>
        <p:origin x="-9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28EB-F3A7-4A96-BB1D-43FE156CDB2B}" type="datetimeFigureOut">
              <a:rPr lang="ko-KR" altLang="en-US" smtClean="0"/>
              <a:pPr/>
              <a:t>2019-11-21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3882-DEFD-4E72-8E13-72C60FD89A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670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1923678"/>
            <a:ext cx="3384376" cy="104824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79664" y="3003798"/>
            <a:ext cx="3384376" cy="481178"/>
          </a:xfrm>
          <a:prstGeom prst="rect">
            <a:avLst/>
          </a:prstGeom>
        </p:spPr>
        <p:txBody>
          <a:bodyPr anchor="ctr"/>
          <a:lstStyle>
            <a:lvl1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2979198" y="996200"/>
            <a:ext cx="3240360" cy="3240360"/>
          </a:xfrm>
          <a:prstGeom prst="ellipse">
            <a:avLst/>
          </a:prstGeom>
          <a:noFill/>
          <a:ln w="158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83768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6775" y="303498"/>
            <a:ext cx="1944216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038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47964" y="339502"/>
            <a:ext cx="1944216" cy="4464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4448" y="2774906"/>
            <a:ext cx="2304016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2774906"/>
            <a:ext cx="3600160" cy="2029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68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6804000" y="1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4595" y="286544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260726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24595" y="2662808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88464" y="1476772"/>
            <a:ext cx="2160000" cy="216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2803500"/>
            <a:ext cx="2340000" cy="234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02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9194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75218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912424" y="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259194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75218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912424" y="3404720"/>
            <a:ext cx="1980056" cy="173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5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493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6352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1" y="1446782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377124" y="506011"/>
            <a:ext cx="2376264" cy="4104459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26032" y="843558"/>
            <a:ext cx="2091935" cy="3298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5554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262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544" y="0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7544" y="3795886"/>
            <a:ext cx="3312368" cy="13476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67544" y="1491630"/>
            <a:ext cx="3312368" cy="2160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241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7563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5169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G:\002-KIMS BUSINESS\007-02-Googleslidesppt\02-GSppt-Contents-Kim\20170429\02-\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65" y="357831"/>
            <a:ext cx="3101574" cy="341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253238"/>
            <a:ext cx="5436096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26814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1359273" y="1356135"/>
            <a:ext cx="2420639" cy="2425386"/>
            <a:chOff x="894913" y="1065128"/>
            <a:chExt cx="2420639" cy="2425386"/>
          </a:xfrm>
        </p:grpSpPr>
        <p:pic>
          <p:nvPicPr>
            <p:cNvPr id="5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04758">
              <a:off x="963129" y="182048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023">
              <a:off x="1645526" y="1354124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115616" y="1539635"/>
              <a:ext cx="1616891" cy="1616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G:\002-KIMS BUSINESS\007-02-Googleslidesppt\02-GSppt-Contents-Kim\20170429\02-\item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4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75233">
              <a:off x="894913" y="1065128"/>
              <a:ext cx="1630218" cy="1709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57A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/>
          <p:cNvSpPr/>
          <p:nvPr userDrawn="1"/>
        </p:nvSpPr>
        <p:spPr>
          <a:xfrm rot="2539017">
            <a:off x="-150396" y="312859"/>
            <a:ext cx="1311499" cy="276834"/>
          </a:xfrm>
          <a:custGeom>
            <a:avLst/>
            <a:gdLst/>
            <a:ahLst/>
            <a:cxnLst/>
            <a:rect l="l" t="t" r="r" b="b"/>
            <a:pathLst>
              <a:path w="1311499" h="276834">
                <a:moveTo>
                  <a:pt x="0" y="168822"/>
                </a:moveTo>
                <a:lnTo>
                  <a:pt x="1257493" y="168822"/>
                </a:lnTo>
                <a:cubicBezTo>
                  <a:pt x="1287320" y="168822"/>
                  <a:pt x="1311499" y="193001"/>
                  <a:pt x="1311499" y="222828"/>
                </a:cubicBezTo>
                <a:cubicBezTo>
                  <a:pt x="1311499" y="252655"/>
                  <a:pt x="1287320" y="276834"/>
                  <a:pt x="1257493" y="276834"/>
                </a:cubicBezTo>
                <a:lnTo>
                  <a:pt x="98341" y="276834"/>
                </a:lnTo>
                <a:close/>
                <a:moveTo>
                  <a:pt x="13263" y="108012"/>
                </a:moveTo>
                <a:lnTo>
                  <a:pt x="131896" y="0"/>
                </a:lnTo>
                <a:lnTo>
                  <a:pt x="990679" y="0"/>
                </a:lnTo>
                <a:cubicBezTo>
                  <a:pt x="1020506" y="0"/>
                  <a:pt x="1044685" y="24179"/>
                  <a:pt x="1044685" y="54006"/>
                </a:cubicBezTo>
                <a:cubicBezTo>
                  <a:pt x="1044685" y="83833"/>
                  <a:pt x="1020506" y="108012"/>
                  <a:pt x="990679" y="108012"/>
                </a:cubicBezTo>
                <a:close/>
              </a:path>
            </a:pathLst>
          </a:cu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7"/>
          <p:cNvSpPr/>
          <p:nvPr userDrawn="1"/>
        </p:nvSpPr>
        <p:spPr>
          <a:xfrm rot="2539017">
            <a:off x="7980742" y="4555158"/>
            <a:ext cx="1313980" cy="276835"/>
          </a:xfrm>
          <a:custGeom>
            <a:avLst/>
            <a:gdLst/>
            <a:ahLst/>
            <a:cxnLst/>
            <a:rect l="l" t="t" r="r" b="b"/>
            <a:pathLst>
              <a:path w="1313980" h="276835">
                <a:moveTo>
                  <a:pt x="282631" y="184641"/>
                </a:moveTo>
                <a:cubicBezTo>
                  <a:pt x="292404" y="174868"/>
                  <a:pt x="305907" y="168823"/>
                  <a:pt x="320820" y="168822"/>
                </a:cubicBezTo>
                <a:lnTo>
                  <a:pt x="1281494" y="168822"/>
                </a:lnTo>
                <a:lnTo>
                  <a:pt x="1162861" y="276834"/>
                </a:lnTo>
                <a:lnTo>
                  <a:pt x="320820" y="276835"/>
                </a:lnTo>
                <a:cubicBezTo>
                  <a:pt x="290992" y="276835"/>
                  <a:pt x="266814" y="252656"/>
                  <a:pt x="266814" y="222829"/>
                </a:cubicBezTo>
                <a:cubicBezTo>
                  <a:pt x="266814" y="207915"/>
                  <a:pt x="272859" y="194413"/>
                  <a:pt x="282631" y="184641"/>
                </a:cubicBezTo>
                <a:close/>
                <a:moveTo>
                  <a:pt x="15817" y="15819"/>
                </a:moveTo>
                <a:cubicBezTo>
                  <a:pt x="25590" y="6046"/>
                  <a:pt x="39091" y="1"/>
                  <a:pt x="54005" y="1"/>
                </a:cubicBezTo>
                <a:lnTo>
                  <a:pt x="1215638" y="0"/>
                </a:lnTo>
                <a:lnTo>
                  <a:pt x="1313980" y="108013"/>
                </a:lnTo>
                <a:lnTo>
                  <a:pt x="54005" y="108013"/>
                </a:lnTo>
                <a:cubicBezTo>
                  <a:pt x="24178" y="108013"/>
                  <a:pt x="0" y="83834"/>
                  <a:pt x="0" y="54007"/>
                </a:cubicBezTo>
                <a:cubicBezTo>
                  <a:pt x="0" y="39093"/>
                  <a:pt x="6044" y="25592"/>
                  <a:pt x="15817" y="15819"/>
                </a:cubicBez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91166" y="319499"/>
            <a:ext cx="4378671" cy="4443349"/>
            <a:chOff x="2987824" y="255370"/>
            <a:chExt cx="3658591" cy="3712633"/>
          </a:xfrm>
        </p:grpSpPr>
        <p:sp>
          <p:nvSpPr>
            <p:cNvPr id="16" name="Rounded Rectangle 7"/>
            <p:cNvSpPr/>
            <p:nvPr userDrawn="1"/>
          </p:nvSpPr>
          <p:spPr>
            <a:xfrm rot="2743412">
              <a:off x="2570129" y="839249"/>
              <a:ext cx="1479455" cy="311698"/>
            </a:xfrm>
            <a:custGeom>
              <a:avLst/>
              <a:gdLst/>
              <a:ahLst/>
              <a:cxnLst/>
              <a:rect l="l" t="t" r="r" b="b"/>
              <a:pathLst>
                <a:path w="1313980" h="276835">
                  <a:moveTo>
                    <a:pt x="282631" y="184641"/>
                  </a:moveTo>
                  <a:cubicBezTo>
                    <a:pt x="292404" y="174868"/>
                    <a:pt x="305907" y="168823"/>
                    <a:pt x="320820" y="168822"/>
                  </a:cubicBezTo>
                  <a:lnTo>
                    <a:pt x="1281494" y="168822"/>
                  </a:lnTo>
                  <a:lnTo>
                    <a:pt x="1162861" y="276834"/>
                  </a:lnTo>
                  <a:lnTo>
                    <a:pt x="320820" y="276835"/>
                  </a:lnTo>
                  <a:cubicBezTo>
                    <a:pt x="290992" y="276835"/>
                    <a:pt x="266814" y="252656"/>
                    <a:pt x="266814" y="222829"/>
                  </a:cubicBezTo>
                  <a:cubicBezTo>
                    <a:pt x="266814" y="207915"/>
                    <a:pt x="272859" y="194413"/>
                    <a:pt x="282631" y="184641"/>
                  </a:cubicBezTo>
                  <a:close/>
                  <a:moveTo>
                    <a:pt x="15817" y="15819"/>
                  </a:moveTo>
                  <a:cubicBezTo>
                    <a:pt x="25590" y="6046"/>
                    <a:pt x="39091" y="1"/>
                    <a:pt x="54005" y="1"/>
                  </a:cubicBezTo>
                  <a:lnTo>
                    <a:pt x="1215638" y="0"/>
                  </a:lnTo>
                  <a:lnTo>
                    <a:pt x="1313980" y="108013"/>
                  </a:lnTo>
                  <a:lnTo>
                    <a:pt x="54005" y="108013"/>
                  </a:lnTo>
                  <a:cubicBezTo>
                    <a:pt x="24178" y="108013"/>
                    <a:pt x="0" y="83834"/>
                    <a:pt x="0" y="54007"/>
                  </a:cubicBezTo>
                  <a:cubicBezTo>
                    <a:pt x="0" y="39093"/>
                    <a:pt x="6044" y="25592"/>
                    <a:pt x="15817" y="15819"/>
                  </a:cubicBezTo>
                  <a:close/>
                </a:path>
              </a:pathLst>
            </a:custGeom>
            <a:solidFill>
              <a:schemeClr val="bg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3"/>
            <p:cNvSpPr/>
            <p:nvPr userDrawn="1"/>
          </p:nvSpPr>
          <p:spPr>
            <a:xfrm rot="2588287">
              <a:off x="4911045" y="3207276"/>
              <a:ext cx="1476662" cy="311697"/>
            </a:xfrm>
            <a:custGeom>
              <a:avLst/>
              <a:gdLst/>
              <a:ahLst/>
              <a:cxnLst/>
              <a:rect l="l" t="t" r="r" b="b"/>
              <a:pathLst>
                <a:path w="1311499" h="276834">
                  <a:moveTo>
                    <a:pt x="0" y="168822"/>
                  </a:moveTo>
                  <a:lnTo>
                    <a:pt x="1257493" y="168822"/>
                  </a:lnTo>
                  <a:cubicBezTo>
                    <a:pt x="1287320" y="168822"/>
                    <a:pt x="1311499" y="193001"/>
                    <a:pt x="1311499" y="222828"/>
                  </a:cubicBezTo>
                  <a:cubicBezTo>
                    <a:pt x="1311499" y="252655"/>
                    <a:pt x="1287320" y="276834"/>
                    <a:pt x="1257493" y="276834"/>
                  </a:cubicBezTo>
                  <a:lnTo>
                    <a:pt x="98341" y="276834"/>
                  </a:lnTo>
                  <a:close/>
                  <a:moveTo>
                    <a:pt x="13263" y="108012"/>
                  </a:moveTo>
                  <a:lnTo>
                    <a:pt x="131896" y="0"/>
                  </a:lnTo>
                  <a:lnTo>
                    <a:pt x="990679" y="0"/>
                  </a:lnTo>
                  <a:cubicBezTo>
                    <a:pt x="1020506" y="0"/>
                    <a:pt x="1044685" y="24179"/>
                    <a:pt x="1044685" y="54006"/>
                  </a:cubicBezTo>
                  <a:cubicBezTo>
                    <a:pt x="1044685" y="83833"/>
                    <a:pt x="1020506" y="108012"/>
                    <a:pt x="990679" y="108012"/>
                  </a:cubicBezTo>
                  <a:close/>
                </a:path>
              </a:pathLst>
            </a:cu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2987824" y="302237"/>
              <a:ext cx="3658591" cy="3665766"/>
              <a:chOff x="894913" y="1065128"/>
              <a:chExt cx="2420639" cy="2425386"/>
            </a:xfrm>
          </p:grpSpPr>
          <p:pic>
            <p:nvPicPr>
              <p:cNvPr id="8" name="Picture 7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004758">
                <a:off x="963129" y="182048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69023">
                <a:off x="1645526" y="1354124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1115616" y="1539635"/>
                <a:ext cx="1616891" cy="16168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4" descr="G:\002-KIMS BUSINESS\007-02-Googleslidesppt\02-GSppt-Contents-Kim\20170429\02-\item02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4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475233">
                <a:off x="894913" y="1065128"/>
                <a:ext cx="1630218" cy="17098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/>
            <p:cNvSpPr/>
            <p:nvPr userDrawn="1"/>
          </p:nvSpPr>
          <p:spPr>
            <a:xfrm>
              <a:off x="3452395" y="1155308"/>
              <a:ext cx="2188355" cy="218835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2288" y="2283718"/>
            <a:ext cx="2359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92140" y="2859781"/>
            <a:ext cx="2359424" cy="57606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16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462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699542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059582"/>
            <a:ext cx="9144000" cy="40839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123478"/>
            <a:ext cx="7524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19672" y="699542"/>
            <a:ext cx="75243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418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3888" y="627534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63888" y="2031690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563888" y="3435846"/>
            <a:ext cx="1296144" cy="12961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07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00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2" r:id="rId3"/>
    <p:sldLayoutId id="2147483660" r:id="rId4"/>
    <p:sldLayoutId id="2147483662" r:id="rId5"/>
    <p:sldLayoutId id="2147483665" r:id="rId6"/>
    <p:sldLayoutId id="2147483666" r:id="rId7"/>
    <p:sldLayoutId id="2147483663" r:id="rId8"/>
    <p:sldLayoutId id="2147483664" r:id="rId9"/>
    <p:sldLayoutId id="2147483667" r:id="rId10"/>
    <p:sldLayoutId id="2147483668" r:id="rId11"/>
    <p:sldLayoutId id="2147483655" r:id="rId12"/>
    <p:sldLayoutId id="2147483669" r:id="rId13"/>
    <p:sldLayoutId id="2147483670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zh-TW" altLang="en-US" b="1" dirty="0" smtClean="0">
                <a:solidFill>
                  <a:schemeClr val="tx1"/>
                </a:solidFill>
              </a:rPr>
              <a:t>薇閣環境教育</a:t>
            </a:r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051720" y="267494"/>
            <a:ext cx="709228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dirty="0" smtClean="0">
                <a:solidFill>
                  <a:schemeClr val="bg1"/>
                </a:solidFill>
                <a:cs typeface="Arial" pitchFamily="34" charset="0"/>
              </a:rPr>
              <a:t>薇閣環境教育</a:t>
            </a:r>
            <a:endParaRPr 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5998" y="114137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75998" y="2073597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575998" y="3005824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75998" y="3938050"/>
            <a:ext cx="793940" cy="793940"/>
          </a:xfrm>
          <a:prstGeom prst="ellipse">
            <a:avLst/>
          </a:prstGeom>
          <a:solidFill>
            <a:schemeClr val="bg1"/>
          </a:solidFill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1799001" y="3227374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9"/>
          <p:cNvSpPr/>
          <p:nvPr/>
        </p:nvSpPr>
        <p:spPr>
          <a:xfrm>
            <a:off x="1823962" y="4190046"/>
            <a:ext cx="298013" cy="27896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27"/>
          <p:cNvSpPr/>
          <p:nvPr/>
        </p:nvSpPr>
        <p:spPr>
          <a:xfrm>
            <a:off x="1807179" y="2343219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7"/>
          <p:cNvSpPr/>
          <p:nvPr/>
        </p:nvSpPr>
        <p:spPr>
          <a:xfrm>
            <a:off x="1812422" y="1376277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矩形 1"/>
          <p:cNvSpPr/>
          <p:nvPr/>
        </p:nvSpPr>
        <p:spPr>
          <a:xfrm>
            <a:off x="2623163" y="410418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認識薇閣的節能標</a:t>
            </a:r>
            <a:r>
              <a:rPr lang="zh-TW" altLang="zh-TW" sz="2400" dirty="0" smtClean="0">
                <a:latin typeface="華康粗黑體" panose="020B0709000000000000" pitchFamily="49" charset="-120"/>
                <a:ea typeface="華康粗黑體" panose="020B0709000000000000" pitchFamily="49" charset="-120"/>
              </a:rPr>
              <a:t>章</a:t>
            </a:r>
            <a:endParaRPr lang="zh-TW" altLang="zh-TW" sz="2400" dirty="0">
              <a:effectLst/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369938" y="2239734"/>
            <a:ext cx="5869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i="0" u="none" strike="noStrike" cap="none" normalizeH="0" baseline="0" dirty="0" smtClean="0">
                <a:ln>
                  <a:noFill/>
                </a:ln>
                <a:effectLst/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  <a:r>
              <a:rPr kumimoji="1" lang="zh-TW" altLang="en-US" sz="2400" dirty="0">
                <a:latin typeface="華康粗黑體" panose="020B0709000000000000" pitchFamily="49" charset="-120"/>
                <a:ea typeface="華康粗黑體" panose="020B0709000000000000" pitchFamily="49" charset="-120"/>
              </a:rPr>
              <a:t>給予</a:t>
            </a:r>
            <a:r>
              <a:rPr kumimoji="1" lang="zh-TW" altLang="zh-TW" sz="2400" i="0" u="none" strike="noStrike" cap="none" normalizeH="0" baseline="0" dirty="0" smtClean="0">
                <a:ln>
                  <a:noFill/>
                </a:ln>
                <a:effectLst/>
                <a:latin typeface="華康粗黑體" panose="020B0709000000000000" pitchFamily="49" charset="-120"/>
                <a:ea typeface="華康粗黑體" panose="020B0709000000000000" pitchFamily="49" charset="-120"/>
              </a:rPr>
              <a:t>孩子養成良好的</a:t>
            </a:r>
            <a:r>
              <a:rPr kumimoji="1" lang="zh-TW" altLang="en-US" sz="2400" i="0" u="none" strike="noStrike" cap="none" normalizeH="0" baseline="0" dirty="0" smtClean="0">
                <a:ln>
                  <a:noFill/>
                </a:ln>
                <a:effectLst/>
                <a:latin typeface="華康粗黑體" panose="020B0709000000000000" pitchFamily="49" charset="-120"/>
                <a:ea typeface="華康粗黑體" panose="020B0709000000000000" pitchFamily="49" charset="-120"/>
              </a:rPr>
              <a:t>環境教育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527454" y="1279870"/>
            <a:ext cx="5869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華康粗黑體" panose="020B0709000000000000" pitchFamily="49" charset="-120"/>
                <a:ea typeface="華康粗黑體" panose="020B0709000000000000" pitchFamily="49" charset="-120"/>
                <a:cs typeface="新細明體" pitchFamily="18" charset="-120"/>
              </a:rPr>
              <a:t>薇閣環境教育理念</a:t>
            </a:r>
            <a:endParaRPr kumimoji="1" lang="zh-TW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華康粗黑體" panose="020B0709000000000000" pitchFamily="49" charset="-120"/>
              <a:ea typeface="華康粗黑體" panose="020B0709000000000000" pitchFamily="49" charset="-120"/>
              <a:cs typeface="新細明體" pitchFamily="18" charset="-12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403654" y="3162572"/>
            <a:ext cx="58693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i="0" u="none" strike="noStrike" cap="none" normalizeH="0" baseline="0" dirty="0" smtClean="0">
                <a:ln>
                  <a:noFill/>
                </a:ln>
                <a:effectLst/>
                <a:latin typeface="華康粗黑體" panose="020B0709000000000000" pitchFamily="49" charset="-120"/>
                <a:ea typeface="華康粗黑體" panose="020B0709000000000000" pitchFamily="49" charset="-120"/>
              </a:rPr>
              <a:t> 養成孩子良好的環境素養及行為</a:t>
            </a: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/>
      </p:pic>
      <p:sp>
        <p:nvSpPr>
          <p:cNvPr id="19" name="Isosceles Triangle 18"/>
          <p:cNvSpPr/>
          <p:nvPr/>
        </p:nvSpPr>
        <p:spPr>
          <a:xfrm>
            <a:off x="0" y="2571750"/>
            <a:ext cx="9144000" cy="2571750"/>
          </a:xfrm>
          <a:prstGeom prst="triangle">
            <a:avLst>
              <a:gd name="adj" fmla="val 49811"/>
            </a:avLst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Text Placeholder 1"/>
          <p:cNvSpPr txBox="1">
            <a:spLocks/>
          </p:cNvSpPr>
          <p:nvPr/>
        </p:nvSpPr>
        <p:spPr>
          <a:xfrm>
            <a:off x="2709962" y="3423779"/>
            <a:ext cx="3537018" cy="781286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200" b="1" dirty="0" smtClean="0">
                <a:latin typeface="+mj-lt"/>
                <a:cs typeface="Arial" pitchFamily="34" charset="0"/>
              </a:rPr>
              <a:t>薇閣環境教育理念</a:t>
            </a:r>
            <a:endParaRPr lang="en-US" altLang="ko-KR" sz="3200" b="1" dirty="0">
              <a:latin typeface="+mj-lt"/>
              <a:cs typeface="Arial" pitchFamily="34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1907704" y="4217132"/>
            <a:ext cx="5345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200" dirty="0" smtClean="0">
                <a:cs typeface="Arial" pitchFamily="34" charset="0"/>
              </a:rPr>
              <a:t>從生活中實際參與，培養珍愛環境的態度，從而由內而外的展現行為表現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0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32937" y="483518"/>
            <a:ext cx="7524328" cy="57606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環境教育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66052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625256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84460" y="1419622"/>
            <a:ext cx="1008112" cy="1008112"/>
          </a:xfrm>
          <a:prstGeom prst="ellipse">
            <a:avLst/>
          </a:prstGeom>
          <a:solidFill>
            <a:schemeClr val="bg1"/>
          </a:solidFill>
          <a:ln w="41275">
            <a:solidFill>
              <a:srgbClr val="69B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3052" y="2562918"/>
            <a:ext cx="2254112" cy="1192778"/>
            <a:chOff x="3017860" y="4363106"/>
            <a:chExt cx="1654565" cy="1192778"/>
          </a:xfrm>
        </p:grpSpPr>
        <p:sp>
          <p:nvSpPr>
            <p:cNvPr id="11" name="TextBox 10"/>
            <p:cNvSpPr txBox="1"/>
            <p:nvPr/>
          </p:nvSpPr>
          <p:spPr>
            <a:xfrm>
              <a:off x="3017860" y="4909553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 smtClean="0">
                  <a:cs typeface="Arial" pitchFamily="34" charset="0"/>
                </a:rPr>
                <a:t>將環境教育理念融入各科相關課程中體驗環境的美、進而珍愛環境、落實愛環境行為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7860" y="4363106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cs typeface="Arial" pitchFamily="34" charset="0"/>
                </a:rPr>
                <a:t>融入相關課程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02256" y="2562918"/>
            <a:ext cx="2254112" cy="1377444"/>
            <a:chOff x="3017860" y="4363106"/>
            <a:chExt cx="1654565" cy="1377444"/>
          </a:xfrm>
        </p:grpSpPr>
        <p:sp>
          <p:nvSpPr>
            <p:cNvPr id="14" name="TextBox 13"/>
            <p:cNvSpPr txBox="1"/>
            <p:nvPr/>
          </p:nvSpPr>
          <p:spPr>
            <a:xfrm>
              <a:off x="3017860" y="4909553"/>
              <a:ext cx="16545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 smtClean="0">
                  <a:cs typeface="Arial" pitchFamily="34" charset="0"/>
                </a:rPr>
                <a:t>透過各式實際體驗活動，包含田園教學、淨山健行、社區服務中，從做中學，由內而為的展現。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17860" y="4363106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cs typeface="Arial" pitchFamily="34" charset="0"/>
                </a:rPr>
                <a:t>實際參與活動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1460" y="2550061"/>
            <a:ext cx="2308868" cy="1020969"/>
            <a:chOff x="3017860" y="4350249"/>
            <a:chExt cx="1694757" cy="1020969"/>
          </a:xfrm>
        </p:grpSpPr>
        <p:sp>
          <p:nvSpPr>
            <p:cNvPr id="17" name="TextBox 16"/>
            <p:cNvSpPr txBox="1"/>
            <p:nvPr/>
          </p:nvSpPr>
          <p:spPr>
            <a:xfrm>
              <a:off x="3017860" y="4909553"/>
              <a:ext cx="16545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>
                  <a:cs typeface="Arial" pitchFamily="34" charset="0"/>
                </a:rPr>
                <a:t>集會</a:t>
              </a:r>
              <a:r>
                <a:rPr lang="zh-TW" altLang="en-US" sz="1200" dirty="0" smtClean="0">
                  <a:cs typeface="Arial" pitchFamily="34" charset="0"/>
                </a:rPr>
                <a:t>時間是</a:t>
              </a:r>
              <a:r>
                <a:rPr lang="zh-TW" altLang="en-US" sz="1200" dirty="0" smtClean="0">
                  <a:cs typeface="Arial" pitchFamily="34" charset="0"/>
                </a:rPr>
                <a:t>一堂課程，給予學生多元的宣導教育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8052" y="4350249"/>
              <a:ext cx="1654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 smtClean="0">
                  <a:cs typeface="Arial" pitchFamily="34" charset="0"/>
                </a:rPr>
                <a:t>集會宣導教育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8" name="Oval 21"/>
          <p:cNvSpPr>
            <a:spLocks noChangeAspect="1"/>
          </p:cNvSpPr>
          <p:nvPr/>
        </p:nvSpPr>
        <p:spPr>
          <a:xfrm>
            <a:off x="7414549" y="1748257"/>
            <a:ext cx="347934" cy="35084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27"/>
          <p:cNvSpPr/>
          <p:nvPr/>
        </p:nvSpPr>
        <p:spPr>
          <a:xfrm>
            <a:off x="4963522" y="1796330"/>
            <a:ext cx="331579" cy="2546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ounded Rectangle 7"/>
          <p:cNvSpPr/>
          <p:nvPr/>
        </p:nvSpPr>
        <p:spPr>
          <a:xfrm>
            <a:off x="2492310" y="1770241"/>
            <a:ext cx="355596" cy="3068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11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/>
          <p:cNvSpPr txBox="1">
            <a:spLocks/>
          </p:cNvSpPr>
          <p:nvPr/>
        </p:nvSpPr>
        <p:spPr>
          <a:xfrm>
            <a:off x="107504" y="195486"/>
            <a:ext cx="4392488" cy="165618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TW" altLang="en-US" sz="5400" b="1" dirty="0" smtClean="0">
                <a:latin typeface="+mj-lt"/>
                <a:cs typeface="Arial" pitchFamily="34" charset="0"/>
              </a:rPr>
              <a:t>薇閣環境教育</a:t>
            </a:r>
            <a:endParaRPr lang="en-US" altLang="ko-KR" sz="5400" b="1" dirty="0"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4083918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從做中學</a:t>
            </a:r>
            <a:endParaRPr lang="en-US" altLang="zh-TW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由內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而外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642"/>
          <a:stretch>
            <a:fillRect/>
          </a:stretch>
        </p:blipFill>
        <p:spPr>
          <a:xfrm>
            <a:off x="3563888" y="51470"/>
            <a:ext cx="3168352" cy="3168352"/>
          </a:xfrm>
        </p:spPr>
      </p:pic>
      <p:pic>
        <p:nvPicPr>
          <p:cNvPr id="6" name="圖片版面配置區 5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4" r="16674"/>
          <a:stretch>
            <a:fillRect/>
          </a:stretch>
        </p:blipFill>
        <p:spPr>
          <a:xfrm>
            <a:off x="4572000" y="2643758"/>
            <a:ext cx="2940587" cy="2664176"/>
          </a:xfrm>
        </p:spPr>
      </p:pic>
      <p:pic>
        <p:nvPicPr>
          <p:cNvPr id="2" name="圖片版面配置區 1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27584" y="1779662"/>
            <a:ext cx="3576918" cy="3024336"/>
          </a:xfr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8" r="13571"/>
          <a:stretch/>
        </p:blipFill>
        <p:spPr>
          <a:xfrm>
            <a:off x="6876256" y="1347614"/>
            <a:ext cx="20481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306">
            <a:extLst>
              <a:ext uri="{FF2B5EF4-FFF2-40B4-BE49-F238E27FC236}">
                <a16:creationId xmlns="" xmlns:a16="http://schemas.microsoft.com/office/drawing/2014/main" id="{5A9EFC75-84F4-4C1C-BBA2-21AE7E887B46}"/>
              </a:ext>
            </a:extLst>
          </p:cNvPr>
          <p:cNvGrpSpPr/>
          <p:nvPr/>
        </p:nvGrpSpPr>
        <p:grpSpPr>
          <a:xfrm>
            <a:off x="4427984" y="1203598"/>
            <a:ext cx="4642200" cy="324036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580319A2-DB65-4300-8F08-7C7F002A4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A3B80B28-713A-461D-B4DE-688E8AE61E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B6B92C5A-CA21-41D3-BB44-8D84FFEFE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3D6266AE-1E47-46D0-A838-53966F017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薇閣環境教育相關標章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5292080" y="1779662"/>
            <a:ext cx="2232248" cy="1815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 smtClean="0">
                <a:latin typeface="華康粗黑體" panose="020B0709000000000000" pitchFamily="49" charset="-120"/>
                <a:ea typeface="華康粗黑體" panose="020B0709000000000000" pitchFamily="49" charset="-120"/>
                <a:cs typeface="Arial" pitchFamily="34" charset="0"/>
              </a:rPr>
              <a:t>節水</a:t>
            </a:r>
            <a:endParaRPr lang="en-US" altLang="zh-TW" b="1" dirty="0" smtClean="0">
              <a:latin typeface="華康粗黑體" panose="020B0709000000000000" pitchFamily="49" charset="-120"/>
              <a:ea typeface="華康粗黑體" panose="020B0709000000000000" pitchFamily="49" charset="-120"/>
              <a:cs typeface="Arial" pitchFamily="34" charset="0"/>
            </a:endParaRPr>
          </a:p>
          <a:p>
            <a:pPr marL="0" indent="0">
              <a:buNone/>
            </a:pP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cs typeface="Arial" pitchFamily="34" charset="0"/>
              </a:rPr>
              <a:t>節</a:t>
            </a:r>
            <a:r>
              <a:rPr lang="zh-TW" altLang="en-US" b="1" dirty="0" smtClean="0">
                <a:latin typeface="華康粗黑體" panose="020B0709000000000000" pitchFamily="49" charset="-120"/>
                <a:ea typeface="華康粗黑體" panose="020B0709000000000000" pitchFamily="49" charset="-120"/>
                <a:cs typeface="Arial" pitchFamily="34" charset="0"/>
              </a:rPr>
              <a:t>電</a:t>
            </a:r>
            <a:endParaRPr lang="en-US" altLang="zh-TW" b="1" dirty="0" smtClean="0">
              <a:latin typeface="華康粗黑體" panose="020B0709000000000000" pitchFamily="49" charset="-120"/>
              <a:ea typeface="華康粗黑體" panose="020B0709000000000000" pitchFamily="49" charset="-120"/>
              <a:cs typeface="Arial" pitchFamily="34" charset="0"/>
            </a:endParaRPr>
          </a:p>
          <a:p>
            <a:pPr marL="0" indent="0">
              <a:buNone/>
            </a:pPr>
            <a:r>
              <a:rPr lang="zh-TW" altLang="en-US" b="1" dirty="0">
                <a:latin typeface="華康粗黑體" panose="020B0709000000000000" pitchFamily="49" charset="-120"/>
                <a:ea typeface="華康粗黑體" panose="020B0709000000000000" pitchFamily="49" charset="-120"/>
                <a:cs typeface="Arial" pitchFamily="34" charset="0"/>
              </a:rPr>
              <a:t>愛地球</a:t>
            </a:r>
            <a:endParaRPr lang="ko-KR" altLang="en-US" b="1" dirty="0">
              <a:latin typeface="華康粗黑體" panose="020B0709000000000000" pitchFamily="49" charset="-120"/>
              <a:cs typeface="Arial" pitchFamily="34" charset="0"/>
            </a:endParaRPr>
          </a:p>
        </p:txBody>
      </p:sp>
      <p:pic>
        <p:nvPicPr>
          <p:cNvPr id="4" name="圖片版面配置區 3"/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5" b="9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03825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161</Words>
  <Application>Microsoft Office PowerPoint</Application>
  <PresentationFormat>如螢幕大小 (16:9)</PresentationFormat>
  <Paragraphs>22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6</vt:i4>
      </vt:variant>
    </vt:vector>
  </HeadingPairs>
  <TitlesOfParts>
    <vt:vector size="9" baseType="lpstr"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wego</cp:lastModifiedBy>
  <cp:revision>104</cp:revision>
  <dcterms:created xsi:type="dcterms:W3CDTF">2016-12-05T23:26:54Z</dcterms:created>
  <dcterms:modified xsi:type="dcterms:W3CDTF">2019-11-21T08:36:19Z</dcterms:modified>
</cp:coreProperties>
</file>